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7" autoAdjust="0"/>
    <p:restoredTop sz="94608" autoAdjust="0"/>
  </p:normalViewPr>
  <p:slideViewPr>
    <p:cSldViewPr snapToGrid="0" snapToObjects="1">
      <p:cViewPr varScale="1">
        <p:scale>
          <a:sx n="102" d="100"/>
          <a:sy n="102" d="100"/>
        </p:scale>
        <p:origin x="-1024" y="-112"/>
      </p:cViewPr>
      <p:guideLst>
        <p:guide orient="horz" pos="2160"/>
        <p:guide pos="2880"/>
      </p:guideLst>
    </p:cSldViewPr>
  </p:slideViewPr>
  <p:outlineViewPr>
    <p:cViewPr>
      <p:scale>
        <a:sx n="33" d="100"/>
        <a:sy n="33" d="100"/>
      </p:scale>
      <p:origin x="0" y="727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2986CA7-2980-4742-9287-5416839433CC}"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DEA3A8D7-E00C-DA4B-91B1-4275C52AEED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986CA7-2980-4742-9287-5416839433CC}"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A3A8D7-E00C-DA4B-91B1-4275C52AEED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986CA7-2980-4742-9287-5416839433CC}"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A3A8D7-E00C-DA4B-91B1-4275C52AEED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986CA7-2980-4742-9287-5416839433CC}"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A3A8D7-E00C-DA4B-91B1-4275C52AEED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72986CA7-2980-4742-9287-5416839433CC}" type="datetimeFigureOut">
              <a:rPr lang="en-US" smtClean="0"/>
              <a:t>4/29/15</a:t>
            </a:fld>
            <a:endParaRPr lang="en-US"/>
          </a:p>
        </p:txBody>
      </p:sp>
      <p:sp>
        <p:nvSpPr>
          <p:cNvPr id="8" name="Slide Number Placeholder 7"/>
          <p:cNvSpPr>
            <a:spLocks noGrp="1"/>
          </p:cNvSpPr>
          <p:nvPr>
            <p:ph type="sldNum" sz="quarter" idx="11"/>
          </p:nvPr>
        </p:nvSpPr>
        <p:spPr/>
        <p:txBody>
          <a:bodyPr/>
          <a:lstStyle/>
          <a:p>
            <a:fld id="{DEA3A8D7-E00C-DA4B-91B1-4275C52AEEDE}"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2986CA7-2980-4742-9287-5416839433CC}"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A3A8D7-E00C-DA4B-91B1-4275C52AEED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2986CA7-2980-4742-9287-5416839433CC}" type="datetimeFigureOut">
              <a:rPr lang="en-US" smtClean="0"/>
              <a:t>4/29/15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A3A8D7-E00C-DA4B-91B1-4275C52AEED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2986CA7-2980-4742-9287-5416839433CC}" type="datetimeFigureOut">
              <a:rPr lang="en-US" smtClean="0"/>
              <a:t>4/29/15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A3A8D7-E00C-DA4B-91B1-4275C52AEED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86CA7-2980-4742-9287-5416839433CC}" type="datetimeFigureOut">
              <a:rPr lang="en-US" smtClean="0"/>
              <a:t>4/29/15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A3A8D7-E00C-DA4B-91B1-4275C52AEED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986CA7-2980-4742-9287-5416839433CC}"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A3A8D7-E00C-DA4B-91B1-4275C52AEEDE}"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986CA7-2980-4742-9287-5416839433CC}"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DEA3A8D7-E00C-DA4B-91B1-4275C52AEEDE}"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72986CA7-2980-4742-9287-5416839433CC}" type="datetimeFigureOut">
              <a:rPr lang="en-US" smtClean="0"/>
              <a:t>4/29/15</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DEA3A8D7-E00C-DA4B-91B1-4275C52AEEDE}"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Step-by-Step:</a:t>
            </a:r>
            <a:br>
              <a:rPr lang="en-US" dirty="0" smtClean="0"/>
            </a:br>
            <a:r>
              <a:rPr lang="en-US" dirty="0" smtClean="0"/>
              <a:t>How to make an animated movie</a:t>
            </a:r>
            <a:endParaRPr lang="en-US" dirty="0"/>
          </a:p>
        </p:txBody>
      </p:sp>
      <p:sp>
        <p:nvSpPr>
          <p:cNvPr id="5" name="Content Placeholder 4"/>
          <p:cNvSpPr>
            <a:spLocks noGrp="1"/>
          </p:cNvSpPr>
          <p:nvPr>
            <p:ph idx="1"/>
          </p:nvPr>
        </p:nvSpPr>
        <p:spPr/>
        <p:txBody>
          <a:bodyPr>
            <a:normAutofit/>
          </a:bodyPr>
          <a:lstStyle/>
          <a:p>
            <a:pPr marL="0" indent="0" algn="ctr">
              <a:buNone/>
            </a:pPr>
            <a:endParaRPr lang="en-US" sz="2800" dirty="0" smtClean="0"/>
          </a:p>
          <a:p>
            <a:pPr marL="0" indent="0" algn="ctr">
              <a:buNone/>
            </a:pPr>
            <a:r>
              <a:rPr lang="en-US" sz="2800" dirty="0" smtClean="0"/>
              <a:t>The production pipeline of a typical </a:t>
            </a:r>
            <a:r>
              <a:rPr lang="en-US" sz="2800" dirty="0" smtClean="0"/>
              <a:t>animated movie:</a:t>
            </a:r>
            <a:endParaRPr lang="en-US" sz="2800" dirty="0" smtClean="0"/>
          </a:p>
          <a:p>
            <a:pPr marL="0" indent="0" algn="just">
              <a:buNone/>
            </a:pPr>
            <a:endParaRPr lang="en-US" sz="2800" dirty="0" smtClean="0"/>
          </a:p>
          <a:p>
            <a:pPr marL="514350" indent="-514350" algn="just">
              <a:buFont typeface="+mj-lt"/>
              <a:buAutoNum type="arabicPeriod"/>
            </a:pPr>
            <a:r>
              <a:rPr lang="en-US" sz="2800" dirty="0" smtClean="0"/>
              <a:t>pre-production</a:t>
            </a:r>
          </a:p>
          <a:p>
            <a:pPr marL="514350" indent="-514350" algn="just">
              <a:buFont typeface="+mj-lt"/>
              <a:buAutoNum type="arabicPeriod"/>
            </a:pPr>
            <a:r>
              <a:rPr lang="en-US" sz="2800" dirty="0" smtClean="0"/>
              <a:t>production</a:t>
            </a:r>
          </a:p>
          <a:p>
            <a:pPr marL="514350" indent="-514350" algn="just">
              <a:buFont typeface="+mj-lt"/>
              <a:buAutoNum type="arabicPeriod"/>
            </a:pPr>
            <a:r>
              <a:rPr lang="en-US" sz="2800" dirty="0" smtClean="0"/>
              <a:t>post-production</a:t>
            </a:r>
            <a:endParaRPr lang="en-US" sz="2800" dirty="0"/>
          </a:p>
        </p:txBody>
      </p:sp>
    </p:spTree>
    <p:extLst>
      <p:ext uri="{BB962C8B-B14F-4D97-AF65-F5344CB8AC3E}">
        <p14:creationId xmlns:p14="http://schemas.microsoft.com/office/powerpoint/2010/main" val="1364107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Production:</a:t>
            </a:r>
            <a:br>
              <a:rPr lang="en-US" dirty="0" smtClean="0"/>
            </a:br>
            <a:r>
              <a:rPr lang="en-US" dirty="0" smtClean="0"/>
              <a:t>Rigging</a:t>
            </a:r>
            <a:endParaRPr lang="en-US" dirty="0"/>
          </a:p>
        </p:txBody>
      </p:sp>
      <p:sp>
        <p:nvSpPr>
          <p:cNvPr id="3" name="Content Placeholder 2"/>
          <p:cNvSpPr>
            <a:spLocks noGrp="1"/>
          </p:cNvSpPr>
          <p:nvPr>
            <p:ph idx="1"/>
          </p:nvPr>
        </p:nvSpPr>
        <p:spPr>
          <a:xfrm>
            <a:off x="324069" y="1441286"/>
            <a:ext cx="8688551" cy="4525963"/>
          </a:xfrm>
        </p:spPr>
        <p:txBody>
          <a:bodyPr/>
          <a:lstStyle/>
          <a:p>
            <a:pPr marL="0" indent="0">
              <a:buNone/>
            </a:pPr>
            <a:r>
              <a:rPr lang="en-US" dirty="0" smtClean="0"/>
              <a:t>Rigging is the process of adding bones to a character or defining the movement of a mechanical object, and it's central to the animation process.</a:t>
            </a:r>
            <a:endParaRPr lang="en-US" dirty="0"/>
          </a:p>
        </p:txBody>
      </p:sp>
      <p:pic>
        <p:nvPicPr>
          <p:cNvPr id="4" name="Picture 3" descr="rigging1.jpg"/>
          <p:cNvPicPr>
            <a:picLocks noChangeAspect="1"/>
          </p:cNvPicPr>
          <p:nvPr/>
        </p:nvPicPr>
        <p:blipFill rotWithShape="1">
          <a:blip r:embed="rId2" cstate="print">
            <a:extLst>
              <a:ext uri="{28A0092B-C50C-407E-A947-70E740481C1C}">
                <a14:useLocalDpi xmlns:a14="http://schemas.microsoft.com/office/drawing/2010/main"/>
              </a:ext>
            </a:extLst>
          </a:blip>
          <a:srcRect l="-1759" r="1759"/>
          <a:stretch/>
        </p:blipFill>
        <p:spPr>
          <a:xfrm>
            <a:off x="2027927" y="3450895"/>
            <a:ext cx="5190161" cy="3258207"/>
          </a:xfrm>
          <a:prstGeom prst="rect">
            <a:avLst/>
          </a:prstGeom>
        </p:spPr>
      </p:pic>
    </p:spTree>
    <p:extLst>
      <p:ext uri="{BB962C8B-B14F-4D97-AF65-F5344CB8AC3E}">
        <p14:creationId xmlns:p14="http://schemas.microsoft.com/office/powerpoint/2010/main" val="797263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4569"/>
            <a:ext cx="8229600" cy="1143000"/>
          </a:xfrm>
        </p:spPr>
        <p:txBody>
          <a:bodyPr>
            <a:normAutofit fontScale="90000"/>
          </a:bodyPr>
          <a:lstStyle/>
          <a:p>
            <a:r>
              <a:rPr lang="en-US" dirty="0" smtClean="0"/>
              <a:t>Production:</a:t>
            </a:r>
            <a:br>
              <a:rPr lang="en-US" dirty="0" smtClean="0"/>
            </a:br>
            <a:r>
              <a:rPr lang="en-US" dirty="0" smtClean="0"/>
              <a:t>Animation</a:t>
            </a:r>
            <a:endParaRPr lang="en-US" dirty="0"/>
          </a:p>
        </p:txBody>
      </p:sp>
      <p:sp>
        <p:nvSpPr>
          <p:cNvPr id="3" name="Content Placeholder 2"/>
          <p:cNvSpPr>
            <a:spLocks noGrp="1"/>
          </p:cNvSpPr>
          <p:nvPr>
            <p:ph idx="1"/>
          </p:nvPr>
        </p:nvSpPr>
        <p:spPr>
          <a:xfrm>
            <a:off x="457200" y="1512613"/>
            <a:ext cx="8229600" cy="4525963"/>
          </a:xfrm>
        </p:spPr>
        <p:txBody>
          <a:bodyPr/>
          <a:lstStyle/>
          <a:p>
            <a:pPr marL="0" indent="0">
              <a:buNone/>
            </a:pPr>
            <a:r>
              <a:rPr lang="en-US" dirty="0" smtClean="0"/>
              <a:t>In this phase you will combine all your models and create the story by moving and make them react and feel like real things.</a:t>
            </a:r>
            <a:endParaRPr lang="en-US" dirty="0"/>
          </a:p>
        </p:txBody>
      </p:sp>
      <p:pic>
        <p:nvPicPr>
          <p:cNvPr id="4" name="Picture 3" descr="Screen Shot 2015-04-12 at 12.10.38 AM 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759" y="3300687"/>
            <a:ext cx="5666826" cy="3086506"/>
          </a:xfrm>
          <a:prstGeom prst="rect">
            <a:avLst/>
          </a:prstGeom>
        </p:spPr>
      </p:pic>
    </p:spTree>
    <p:extLst>
      <p:ext uri="{BB962C8B-B14F-4D97-AF65-F5344CB8AC3E}">
        <p14:creationId xmlns:p14="http://schemas.microsoft.com/office/powerpoint/2010/main" val="769145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Post-Production</a:t>
            </a:r>
            <a:endParaRPr lang="en-US" dirty="0"/>
          </a:p>
        </p:txBody>
      </p:sp>
      <p:sp>
        <p:nvSpPr>
          <p:cNvPr id="3" name="Content Placeholder 2"/>
          <p:cNvSpPr>
            <a:spLocks noGrp="1"/>
          </p:cNvSpPr>
          <p:nvPr>
            <p:ph idx="1"/>
          </p:nvPr>
        </p:nvSpPr>
        <p:spPr>
          <a:xfrm>
            <a:off x="457200" y="1792890"/>
            <a:ext cx="8229600" cy="4525963"/>
          </a:xfrm>
        </p:spPr>
        <p:txBody>
          <a:bodyPr/>
          <a:lstStyle/>
          <a:p>
            <a:pPr marL="0" indent="0">
              <a:buNone/>
            </a:pPr>
            <a:r>
              <a:rPr lang="en-US" dirty="0" smtClean="0"/>
              <a:t>Post-production is the third and final step in film creation. This includes the editing of raw footage to cut scenes together, inserting transitional effects, working with voice and sound actors and dubbing to name just a few of the many post-production tasks.</a:t>
            </a:r>
          </a:p>
          <a:p>
            <a:pPr marL="0" indent="0">
              <a:buNone/>
            </a:pPr>
            <a:endParaRPr lang="en-US" dirty="0" smtClean="0"/>
          </a:p>
        </p:txBody>
      </p:sp>
    </p:spTree>
    <p:extLst>
      <p:ext uri="{BB962C8B-B14F-4D97-AF65-F5344CB8AC3E}">
        <p14:creationId xmlns:p14="http://schemas.microsoft.com/office/powerpoint/2010/main" val="3584946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Post-Production</a:t>
            </a:r>
            <a:br>
              <a:rPr lang="en-US" dirty="0" smtClean="0"/>
            </a:br>
            <a:r>
              <a:rPr lang="en-US" dirty="0" smtClean="0"/>
              <a:t>Components</a:t>
            </a:r>
            <a:endParaRPr lang="en-US" dirty="0"/>
          </a:p>
        </p:txBody>
      </p:sp>
      <p:sp>
        <p:nvSpPr>
          <p:cNvPr id="3" name="Content Placeholder 2"/>
          <p:cNvSpPr>
            <a:spLocks noGrp="1"/>
          </p:cNvSpPr>
          <p:nvPr>
            <p:ph idx="1"/>
          </p:nvPr>
        </p:nvSpPr>
        <p:spPr>
          <a:xfrm>
            <a:off x="457200" y="1976821"/>
            <a:ext cx="8229600" cy="4525963"/>
          </a:xfrm>
        </p:spPr>
        <p:txBody>
          <a:bodyPr/>
          <a:lstStyle/>
          <a:p>
            <a:pPr marL="514350" indent="-514350">
              <a:buFont typeface="+mj-lt"/>
              <a:buAutoNum type="arabicPeriod"/>
            </a:pPr>
            <a:r>
              <a:rPr lang="en-US" dirty="0" smtClean="0"/>
              <a:t>Lighting and textures.</a:t>
            </a:r>
          </a:p>
          <a:p>
            <a:pPr marL="514350" indent="-514350">
              <a:buFont typeface="+mj-lt"/>
              <a:buAutoNum type="arabicPeriod"/>
            </a:pPr>
            <a:r>
              <a:rPr lang="en-US" dirty="0" smtClean="0"/>
              <a:t>Rendering</a:t>
            </a:r>
          </a:p>
          <a:p>
            <a:pPr marL="514350" indent="-514350">
              <a:buFont typeface="+mj-lt"/>
              <a:buAutoNum type="arabicPeriod"/>
            </a:pPr>
            <a:r>
              <a:rPr lang="en-US" dirty="0" smtClean="0"/>
              <a:t>Editing</a:t>
            </a:r>
          </a:p>
        </p:txBody>
      </p:sp>
    </p:spTree>
    <p:extLst>
      <p:ext uri="{BB962C8B-B14F-4D97-AF65-F5344CB8AC3E}">
        <p14:creationId xmlns:p14="http://schemas.microsoft.com/office/powerpoint/2010/main" val="2572679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dirty="0" smtClean="0"/>
              <a:t>Post-Production:</a:t>
            </a:r>
            <a:br>
              <a:rPr lang="en-US" dirty="0" smtClean="0"/>
            </a:br>
            <a:r>
              <a:rPr lang="en-US" dirty="0" smtClean="0"/>
              <a:t>Lighting and textures</a:t>
            </a:r>
            <a:endParaRPr lang="en-US" dirty="0"/>
          </a:p>
        </p:txBody>
      </p:sp>
      <p:sp>
        <p:nvSpPr>
          <p:cNvPr id="3" name="Content Placeholder 2"/>
          <p:cNvSpPr>
            <a:spLocks noGrp="1"/>
          </p:cNvSpPr>
          <p:nvPr>
            <p:ph idx="1"/>
          </p:nvPr>
        </p:nvSpPr>
        <p:spPr/>
        <p:txBody>
          <a:bodyPr/>
          <a:lstStyle/>
          <a:p>
            <a:pPr marL="0" indent="0">
              <a:buNone/>
            </a:pPr>
            <a:r>
              <a:rPr lang="en-US" dirty="0" smtClean="0"/>
              <a:t>After the animation is done, we add the lightings and textures to make the animation looks more like real life.</a:t>
            </a:r>
            <a:endParaRPr lang="en-US" dirty="0"/>
          </a:p>
        </p:txBody>
      </p:sp>
      <p:pic>
        <p:nvPicPr>
          <p:cNvPr id="4" name="Picture 3" descr="Screen Shot 2015-04-12 at 12.31.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760" y="3305504"/>
            <a:ext cx="5675586" cy="3108494"/>
          </a:xfrm>
          <a:prstGeom prst="rect">
            <a:avLst/>
          </a:prstGeom>
        </p:spPr>
      </p:pic>
    </p:spTree>
    <p:extLst>
      <p:ext uri="{BB962C8B-B14F-4D97-AF65-F5344CB8AC3E}">
        <p14:creationId xmlns:p14="http://schemas.microsoft.com/office/powerpoint/2010/main" val="3445452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Post-Production:</a:t>
            </a:r>
            <a:br>
              <a:rPr lang="en-US" dirty="0" smtClean="0"/>
            </a:br>
            <a:r>
              <a:rPr lang="en-US" dirty="0" smtClean="0"/>
              <a:t>Rendering </a:t>
            </a:r>
            <a:endParaRPr lang="en-US" dirty="0"/>
          </a:p>
        </p:txBody>
      </p:sp>
      <p:sp>
        <p:nvSpPr>
          <p:cNvPr id="3" name="Content Placeholder 2"/>
          <p:cNvSpPr>
            <a:spLocks noGrp="1"/>
          </p:cNvSpPr>
          <p:nvPr>
            <p:ph idx="1"/>
          </p:nvPr>
        </p:nvSpPr>
        <p:spPr/>
        <p:txBody>
          <a:bodyPr/>
          <a:lstStyle/>
          <a:p>
            <a:pPr marL="0" indent="0">
              <a:buNone/>
            </a:pPr>
            <a:r>
              <a:rPr lang="en-US" dirty="0" smtClean="0"/>
              <a:t>In this process we make the animation as a real video that can be edited and add voices to.</a:t>
            </a:r>
            <a:endParaRPr lang="en-US" dirty="0"/>
          </a:p>
        </p:txBody>
      </p:sp>
      <p:pic>
        <p:nvPicPr>
          <p:cNvPr id="5" name="Picture 4" descr="Screen Shot 2015-04-12 at 12.36.1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516" y="3220457"/>
            <a:ext cx="6481379" cy="2905706"/>
          </a:xfrm>
          <a:prstGeom prst="rect">
            <a:avLst/>
          </a:prstGeom>
        </p:spPr>
      </p:pic>
    </p:spTree>
    <p:extLst>
      <p:ext uri="{BB962C8B-B14F-4D97-AF65-F5344CB8AC3E}">
        <p14:creationId xmlns:p14="http://schemas.microsoft.com/office/powerpoint/2010/main" val="1273289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4500"/>
            <a:ext cx="8229600" cy="1143000"/>
          </a:xfrm>
        </p:spPr>
        <p:txBody>
          <a:bodyPr>
            <a:normAutofit fontScale="90000"/>
          </a:bodyPr>
          <a:lstStyle/>
          <a:p>
            <a:r>
              <a:rPr lang="en-US" dirty="0" smtClean="0"/>
              <a:t>Post-Production:</a:t>
            </a:r>
            <a:br>
              <a:rPr lang="en-US" dirty="0" smtClean="0"/>
            </a:br>
            <a:r>
              <a:rPr lang="en-US" dirty="0" smtClean="0"/>
              <a:t>Editing</a:t>
            </a:r>
            <a:endParaRPr lang="en-US" dirty="0"/>
          </a:p>
        </p:txBody>
      </p:sp>
      <p:sp>
        <p:nvSpPr>
          <p:cNvPr id="3" name="Content Placeholder 2"/>
          <p:cNvSpPr>
            <a:spLocks noGrp="1"/>
          </p:cNvSpPr>
          <p:nvPr>
            <p:ph idx="1"/>
          </p:nvPr>
        </p:nvSpPr>
        <p:spPr>
          <a:xfrm>
            <a:off x="457200" y="1389993"/>
            <a:ext cx="8229600" cy="4525963"/>
          </a:xfrm>
        </p:spPr>
        <p:txBody>
          <a:bodyPr/>
          <a:lstStyle/>
          <a:p>
            <a:pPr marL="0" indent="0">
              <a:buNone/>
            </a:pPr>
            <a:r>
              <a:rPr lang="en-US" dirty="0" smtClean="0"/>
              <a:t>After the render finishes we will end up with large number of videos without a sound. Here we add them all together and add sounds to them.</a:t>
            </a:r>
            <a:endParaRPr lang="en-US" dirty="0"/>
          </a:p>
        </p:txBody>
      </p:sp>
      <p:pic>
        <p:nvPicPr>
          <p:cNvPr id="4" name="Picture 3" descr="Screen Shot 2015-04-12 at 12.39.0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7931" y="3347983"/>
            <a:ext cx="6376276" cy="3265554"/>
          </a:xfrm>
          <a:prstGeom prst="rect">
            <a:avLst/>
          </a:prstGeom>
        </p:spPr>
      </p:pic>
    </p:spTree>
    <p:extLst>
      <p:ext uri="{BB962C8B-B14F-4D97-AF65-F5344CB8AC3E}">
        <p14:creationId xmlns:p14="http://schemas.microsoft.com/office/powerpoint/2010/main" val="3320675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t>
            </a:r>
            <a:r>
              <a:rPr lang="en-US" dirty="0" smtClean="0"/>
              <a:t>re-production</a:t>
            </a:r>
            <a:endParaRPr lang="en-US" dirty="0"/>
          </a:p>
        </p:txBody>
      </p:sp>
      <p:sp>
        <p:nvSpPr>
          <p:cNvPr id="3" name="Content Placeholder 2"/>
          <p:cNvSpPr>
            <a:spLocks noGrp="1"/>
          </p:cNvSpPr>
          <p:nvPr>
            <p:ph idx="1"/>
          </p:nvPr>
        </p:nvSpPr>
        <p:spPr>
          <a:xfrm>
            <a:off x="457200" y="2213303"/>
            <a:ext cx="8229600" cy="4525963"/>
          </a:xfrm>
        </p:spPr>
        <p:txBody>
          <a:bodyPr/>
          <a:lstStyle/>
          <a:p>
            <a:pPr marL="0" indent="0" algn="just">
              <a:buNone/>
            </a:pPr>
            <a:r>
              <a:rPr lang="en-US" dirty="0" smtClean="0"/>
              <a:t>It begins with the main concepts which are initially turned into a </a:t>
            </a:r>
            <a:r>
              <a:rPr lang="en-US" b="1" dirty="0" smtClean="0"/>
              <a:t>full story</a:t>
            </a:r>
            <a:r>
              <a:rPr lang="en-US" dirty="0" smtClean="0"/>
              <a:t>, and then, once the story has been finalized, other things such as </a:t>
            </a:r>
            <a:r>
              <a:rPr lang="en-US" b="1" dirty="0" smtClean="0"/>
              <a:t>the script, shot sequence and camera angles are worked on.</a:t>
            </a:r>
            <a:endParaRPr lang="en-US" b="1" dirty="0"/>
          </a:p>
        </p:txBody>
      </p:sp>
    </p:spTree>
    <p:extLst>
      <p:ext uri="{BB962C8B-B14F-4D97-AF65-F5344CB8AC3E}">
        <p14:creationId xmlns:p14="http://schemas.microsoft.com/office/powerpoint/2010/main" val="2527004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Pre-production</a:t>
            </a:r>
            <a:br>
              <a:rPr lang="en-US" dirty="0" smtClean="0"/>
            </a:br>
            <a:r>
              <a:rPr lang="en-US" dirty="0" smtClean="0"/>
              <a:t>Components</a:t>
            </a:r>
            <a:endParaRPr lang="en-US" dirty="0"/>
          </a:p>
        </p:txBody>
      </p:sp>
      <p:sp>
        <p:nvSpPr>
          <p:cNvPr id="3" name="Content Placeholder 2"/>
          <p:cNvSpPr>
            <a:spLocks noGrp="1"/>
          </p:cNvSpPr>
          <p:nvPr>
            <p:ph idx="1"/>
          </p:nvPr>
        </p:nvSpPr>
        <p:spPr>
          <a:xfrm>
            <a:off x="457200" y="2581166"/>
            <a:ext cx="8229600" cy="4525963"/>
          </a:xfrm>
        </p:spPr>
        <p:txBody>
          <a:bodyPr/>
          <a:lstStyle/>
          <a:p>
            <a:pPr marL="514350" indent="-514350">
              <a:buFont typeface="+mj-lt"/>
              <a:buAutoNum type="arabicPeriod"/>
            </a:pPr>
            <a:r>
              <a:rPr lang="en-US" dirty="0" smtClean="0"/>
              <a:t>Story Boarding</a:t>
            </a:r>
          </a:p>
          <a:p>
            <a:pPr marL="514350" indent="-514350">
              <a:buFont typeface="+mj-lt"/>
              <a:buAutoNum type="arabicPeriod"/>
            </a:pPr>
            <a:r>
              <a:rPr lang="en-US" dirty="0" smtClean="0"/>
              <a:t>Model Sheets</a:t>
            </a:r>
          </a:p>
          <a:p>
            <a:pPr marL="514350" indent="-514350">
              <a:buFont typeface="+mj-lt"/>
              <a:buAutoNum type="arabicPeriod"/>
            </a:pPr>
            <a:r>
              <a:rPr lang="en-US" dirty="0" smtClean="0"/>
              <a:t>Animatic</a:t>
            </a:r>
          </a:p>
        </p:txBody>
      </p:sp>
    </p:spTree>
    <p:extLst>
      <p:ext uri="{BB962C8B-B14F-4D97-AF65-F5344CB8AC3E}">
        <p14:creationId xmlns:p14="http://schemas.microsoft.com/office/powerpoint/2010/main" val="1135331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Pre-production:</a:t>
            </a:r>
            <a:br>
              <a:rPr lang="en-US" dirty="0" smtClean="0"/>
            </a:br>
            <a:r>
              <a:rPr lang="en-US" dirty="0" smtClean="0"/>
              <a:t>Story Boarding</a:t>
            </a:r>
            <a:endParaRPr lang="en-US" dirty="0"/>
          </a:p>
        </p:txBody>
      </p:sp>
      <p:sp>
        <p:nvSpPr>
          <p:cNvPr id="3" name="Content Placeholder 2"/>
          <p:cNvSpPr>
            <a:spLocks noGrp="1"/>
          </p:cNvSpPr>
          <p:nvPr>
            <p:ph idx="1"/>
          </p:nvPr>
        </p:nvSpPr>
        <p:spPr>
          <a:xfrm>
            <a:off x="457200" y="1503855"/>
            <a:ext cx="8229600" cy="4525963"/>
          </a:xfrm>
        </p:spPr>
        <p:txBody>
          <a:bodyPr/>
          <a:lstStyle/>
          <a:p>
            <a:pPr marL="0" indent="0" algn="just">
              <a:buNone/>
            </a:pPr>
            <a:r>
              <a:rPr lang="en-US" dirty="0" smtClean="0"/>
              <a:t>The Storyboard helps to finalize the development of the storyline.</a:t>
            </a:r>
            <a:endParaRPr lang="en-US" dirty="0"/>
          </a:p>
        </p:txBody>
      </p:sp>
      <p:pic>
        <p:nvPicPr>
          <p:cNvPr id="4" name="Picture 3" descr="storyboarding.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25700" y="2835165"/>
            <a:ext cx="4279900" cy="3657600"/>
          </a:xfrm>
          <a:prstGeom prst="rect">
            <a:avLst/>
          </a:prstGeom>
        </p:spPr>
      </p:pic>
    </p:spTree>
    <p:extLst>
      <p:ext uri="{BB962C8B-B14F-4D97-AF65-F5344CB8AC3E}">
        <p14:creationId xmlns:p14="http://schemas.microsoft.com/office/powerpoint/2010/main" val="3396372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269" y="274638"/>
            <a:ext cx="8229600" cy="1143000"/>
          </a:xfrm>
        </p:spPr>
        <p:txBody>
          <a:bodyPr>
            <a:normAutofit fontScale="90000"/>
          </a:bodyPr>
          <a:lstStyle/>
          <a:p>
            <a:pPr marL="514350" indent="-514350"/>
            <a:r>
              <a:rPr lang="en-US" dirty="0" smtClean="0"/>
              <a:t>     Pre-production:</a:t>
            </a:r>
            <a:r>
              <a:rPr lang="en-US" dirty="0"/>
              <a:t/>
            </a:r>
            <a:br>
              <a:rPr lang="en-US" dirty="0"/>
            </a:br>
            <a:r>
              <a:rPr lang="en-US" dirty="0" smtClean="0"/>
              <a:t>Model Sheets</a:t>
            </a:r>
          </a:p>
        </p:txBody>
      </p:sp>
      <p:sp>
        <p:nvSpPr>
          <p:cNvPr id="3" name="Content Placeholder 2"/>
          <p:cNvSpPr>
            <a:spLocks noGrp="1"/>
          </p:cNvSpPr>
          <p:nvPr>
            <p:ph idx="1"/>
          </p:nvPr>
        </p:nvSpPr>
        <p:spPr/>
        <p:txBody>
          <a:bodyPr/>
          <a:lstStyle/>
          <a:p>
            <a:pPr marL="0" indent="0" algn="just">
              <a:buNone/>
            </a:pPr>
            <a:r>
              <a:rPr lang="en-US" dirty="0" smtClean="0"/>
              <a:t>Model sheets are precisely drawn groups of pictures that show all of the possible expressions and poses the character could do.</a:t>
            </a:r>
            <a:endParaRPr lang="en-US" dirty="0"/>
          </a:p>
        </p:txBody>
      </p:sp>
      <p:pic>
        <p:nvPicPr>
          <p:cNvPr id="4" name="Picture 3" descr="modelsheet.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52372" y="3220983"/>
            <a:ext cx="5164733" cy="3339860"/>
          </a:xfrm>
          <a:prstGeom prst="rect">
            <a:avLst/>
          </a:prstGeom>
        </p:spPr>
      </p:pic>
    </p:spTree>
    <p:extLst>
      <p:ext uri="{BB962C8B-B14F-4D97-AF65-F5344CB8AC3E}">
        <p14:creationId xmlns:p14="http://schemas.microsoft.com/office/powerpoint/2010/main" val="3950097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4569"/>
            <a:ext cx="8229600" cy="1143000"/>
          </a:xfrm>
        </p:spPr>
        <p:txBody>
          <a:bodyPr>
            <a:normAutofit fontScale="90000"/>
          </a:bodyPr>
          <a:lstStyle/>
          <a:p>
            <a:pPr marL="514350" indent="-514350"/>
            <a:r>
              <a:rPr lang="en-US" dirty="0" smtClean="0"/>
              <a:t>     Pre-production:</a:t>
            </a:r>
            <a:r>
              <a:rPr lang="en-US" dirty="0"/>
              <a:t/>
            </a:r>
            <a:br>
              <a:rPr lang="en-US" dirty="0"/>
            </a:br>
            <a:r>
              <a:rPr lang="en-US" dirty="0" smtClean="0"/>
              <a:t>Animatic</a:t>
            </a:r>
          </a:p>
        </p:txBody>
      </p:sp>
      <p:sp>
        <p:nvSpPr>
          <p:cNvPr id="3" name="Content Placeholder 2"/>
          <p:cNvSpPr>
            <a:spLocks noGrp="1"/>
          </p:cNvSpPr>
          <p:nvPr>
            <p:ph idx="1"/>
          </p:nvPr>
        </p:nvSpPr>
        <p:spPr>
          <a:xfrm>
            <a:off x="457200" y="1347569"/>
            <a:ext cx="8229600" cy="4525963"/>
          </a:xfrm>
        </p:spPr>
        <p:txBody>
          <a:bodyPr/>
          <a:lstStyle/>
          <a:p>
            <a:pPr marL="0" indent="0">
              <a:buNone/>
            </a:pPr>
            <a:r>
              <a:rPr lang="en-US" dirty="0" smtClean="0"/>
              <a:t>So after finishing the model sheets its time to get the animation into an </a:t>
            </a:r>
            <a:r>
              <a:rPr lang="en-US" dirty="0"/>
              <a:t>e</a:t>
            </a:r>
            <a:r>
              <a:rPr lang="en-US" dirty="0" smtClean="0"/>
              <a:t>diting program and add initial sound and voice to the scene.</a:t>
            </a:r>
            <a:endParaRPr lang="en-US" dirty="0"/>
          </a:p>
        </p:txBody>
      </p:sp>
      <p:pic>
        <p:nvPicPr>
          <p:cNvPr id="4" name="Picture 3" descr="Screen Shot 2015-04-11 at 11.43.22 P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80208" y="3162301"/>
            <a:ext cx="5929586" cy="3297027"/>
          </a:xfrm>
          <a:prstGeom prst="rect">
            <a:avLst/>
          </a:prstGeom>
        </p:spPr>
      </p:pic>
    </p:spTree>
    <p:extLst>
      <p:ext uri="{BB962C8B-B14F-4D97-AF65-F5344CB8AC3E}">
        <p14:creationId xmlns:p14="http://schemas.microsoft.com/office/powerpoint/2010/main" val="4026140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Production</a:t>
            </a:r>
            <a:endParaRPr lang="en-US" dirty="0"/>
          </a:p>
        </p:txBody>
      </p:sp>
      <p:sp>
        <p:nvSpPr>
          <p:cNvPr id="3" name="Content Placeholder 2"/>
          <p:cNvSpPr>
            <a:spLocks noGrp="1"/>
          </p:cNvSpPr>
          <p:nvPr>
            <p:ph idx="1"/>
          </p:nvPr>
        </p:nvSpPr>
        <p:spPr>
          <a:xfrm>
            <a:off x="457200" y="2183140"/>
            <a:ext cx="8229600" cy="4525963"/>
          </a:xfrm>
        </p:spPr>
        <p:txBody>
          <a:bodyPr/>
          <a:lstStyle/>
          <a:p>
            <a:pPr marL="0" indent="0" algn="just">
              <a:buNone/>
            </a:pPr>
            <a:r>
              <a:rPr lang="en-US" dirty="0" smtClean="0"/>
              <a:t>Now that the storyboard has been approved the project enters the production phase. It's here that the actual work can start, based on the guidelines established during preproduction.</a:t>
            </a:r>
            <a:endParaRPr lang="en-US" dirty="0"/>
          </a:p>
        </p:txBody>
      </p:sp>
    </p:spTree>
    <p:extLst>
      <p:ext uri="{BB962C8B-B14F-4D97-AF65-F5344CB8AC3E}">
        <p14:creationId xmlns:p14="http://schemas.microsoft.com/office/powerpoint/2010/main" val="20860227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Production</a:t>
            </a:r>
            <a:br>
              <a:rPr lang="en-US" dirty="0" smtClean="0"/>
            </a:br>
            <a:r>
              <a:rPr lang="en-US" dirty="0"/>
              <a:t>C</a:t>
            </a:r>
            <a:r>
              <a:rPr lang="en-US" dirty="0" smtClean="0"/>
              <a:t>omponents</a:t>
            </a:r>
            <a:endParaRPr lang="en-US" dirty="0"/>
          </a:p>
        </p:txBody>
      </p:sp>
      <p:sp>
        <p:nvSpPr>
          <p:cNvPr id="3" name="Content Placeholder 2"/>
          <p:cNvSpPr>
            <a:spLocks noGrp="1"/>
          </p:cNvSpPr>
          <p:nvPr>
            <p:ph idx="1"/>
          </p:nvPr>
        </p:nvSpPr>
        <p:spPr>
          <a:xfrm>
            <a:off x="816304" y="2116959"/>
            <a:ext cx="8229600" cy="4525963"/>
          </a:xfrm>
        </p:spPr>
        <p:txBody>
          <a:bodyPr/>
          <a:lstStyle/>
          <a:p>
            <a:pPr marL="514350" indent="-514350">
              <a:buFont typeface="+mj-lt"/>
              <a:buAutoNum type="arabicPeriod"/>
            </a:pPr>
            <a:r>
              <a:rPr lang="en-US" dirty="0" smtClean="0"/>
              <a:t>Modeling</a:t>
            </a:r>
          </a:p>
          <a:p>
            <a:pPr marL="514350" indent="-514350">
              <a:buFont typeface="+mj-lt"/>
              <a:buAutoNum type="arabicPeriod"/>
            </a:pPr>
            <a:r>
              <a:rPr lang="en-US" dirty="0" smtClean="0"/>
              <a:t>Rigging</a:t>
            </a:r>
          </a:p>
          <a:p>
            <a:pPr marL="514350" indent="-514350">
              <a:buFont typeface="+mj-lt"/>
              <a:buAutoNum type="arabicPeriod"/>
            </a:pPr>
            <a:r>
              <a:rPr lang="en-US" dirty="0" smtClean="0"/>
              <a:t>Animation</a:t>
            </a:r>
          </a:p>
          <a:p>
            <a:pPr marL="514350" indent="-514350">
              <a:buFont typeface="+mj-lt"/>
              <a:buAutoNum type="arabicPeriod"/>
            </a:pPr>
            <a:endParaRPr lang="en-US" dirty="0"/>
          </a:p>
        </p:txBody>
      </p:sp>
    </p:spTree>
    <p:extLst>
      <p:ext uri="{BB962C8B-B14F-4D97-AF65-F5344CB8AC3E}">
        <p14:creationId xmlns:p14="http://schemas.microsoft.com/office/powerpoint/2010/main" val="12193289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Production:</a:t>
            </a:r>
            <a:br>
              <a:rPr lang="en-US" dirty="0" smtClean="0"/>
            </a:br>
            <a:r>
              <a:rPr lang="en-US" dirty="0" smtClean="0"/>
              <a:t>Modeling</a:t>
            </a:r>
            <a:endParaRPr lang="en-US" dirty="0"/>
          </a:p>
        </p:txBody>
      </p:sp>
      <p:sp>
        <p:nvSpPr>
          <p:cNvPr id="3" name="Content Placeholder 2"/>
          <p:cNvSpPr>
            <a:spLocks noGrp="1"/>
          </p:cNvSpPr>
          <p:nvPr>
            <p:ph idx="1"/>
          </p:nvPr>
        </p:nvSpPr>
        <p:spPr>
          <a:xfrm>
            <a:off x="457200" y="1417638"/>
            <a:ext cx="8229600" cy="4525963"/>
          </a:xfrm>
        </p:spPr>
        <p:txBody>
          <a:bodyPr/>
          <a:lstStyle/>
          <a:p>
            <a:pPr marL="0" indent="0">
              <a:buNone/>
            </a:pPr>
            <a:r>
              <a:rPr lang="en-US" dirty="0" smtClean="0"/>
              <a:t>In this phase you build your characters from the </a:t>
            </a:r>
            <a:r>
              <a:rPr lang="en-US" dirty="0" err="1" smtClean="0"/>
              <a:t>animatics</a:t>
            </a:r>
            <a:r>
              <a:rPr lang="en-US" dirty="0" smtClean="0"/>
              <a:t> produced in the previous phase. The model is a 3D object that can move or do any thing.</a:t>
            </a:r>
            <a:endParaRPr lang="en-US" dirty="0"/>
          </a:p>
        </p:txBody>
      </p:sp>
      <p:pic>
        <p:nvPicPr>
          <p:cNvPr id="4" name="Picture 3" descr="modelling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32420" y="3358493"/>
            <a:ext cx="4446752" cy="3205547"/>
          </a:xfrm>
          <a:prstGeom prst="rect">
            <a:avLst/>
          </a:prstGeom>
        </p:spPr>
      </p:pic>
    </p:spTree>
    <p:extLst>
      <p:ext uri="{BB962C8B-B14F-4D97-AF65-F5344CB8AC3E}">
        <p14:creationId xmlns:p14="http://schemas.microsoft.com/office/powerpoint/2010/main" val="37910305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70</TotalTime>
  <Words>417</Words>
  <Application>Microsoft Macintosh PowerPoint</Application>
  <PresentationFormat>On-screen Show (4:3)</PresentationFormat>
  <Paragraphs>43</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Essential</vt:lpstr>
      <vt:lpstr>Step-by-Step: How to make an animated movie</vt:lpstr>
      <vt:lpstr>Pre-production</vt:lpstr>
      <vt:lpstr>Pre-production Components</vt:lpstr>
      <vt:lpstr>Pre-production: Story Boarding</vt:lpstr>
      <vt:lpstr>     Pre-production: Model Sheets</vt:lpstr>
      <vt:lpstr>     Pre-production: Animatic</vt:lpstr>
      <vt:lpstr>Production</vt:lpstr>
      <vt:lpstr>Production Components</vt:lpstr>
      <vt:lpstr>Production: Modeling</vt:lpstr>
      <vt:lpstr>   Production: Rigging</vt:lpstr>
      <vt:lpstr>Production: Animation</vt:lpstr>
      <vt:lpstr>Post-Production</vt:lpstr>
      <vt:lpstr>Post-Production Components</vt:lpstr>
      <vt:lpstr>Post-Production: Lighting and textures</vt:lpstr>
      <vt:lpstr>Post-Production: Rendering </vt:lpstr>
      <vt:lpstr>Post-Production: Editing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Step-by-Step: How to make an animated movie</dc:title>
  <dc:creator>Ahmad Ilaiwi</dc:creator>
  <cp:lastModifiedBy>Ahmad Ilaiwi</cp:lastModifiedBy>
  <cp:revision>8</cp:revision>
  <dcterms:created xsi:type="dcterms:W3CDTF">2015-04-11T20:30:35Z</dcterms:created>
  <dcterms:modified xsi:type="dcterms:W3CDTF">2015-04-28T22:04:21Z</dcterms:modified>
</cp:coreProperties>
</file>